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0" r:id="rId7"/>
    <p:sldId id="282" r:id="rId8"/>
    <p:sldId id="281" r:id="rId9"/>
    <p:sldId id="280" r:id="rId10"/>
    <p:sldId id="261" r:id="rId11"/>
    <p:sldId id="262" r:id="rId12"/>
    <p:sldId id="263" r:id="rId13"/>
    <p:sldId id="276" r:id="rId14"/>
    <p:sldId id="270" r:id="rId15"/>
    <p:sldId id="277" r:id="rId16"/>
    <p:sldId id="273" r:id="rId17"/>
    <p:sldId id="264" r:id="rId18"/>
    <p:sldId id="275"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890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65075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79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00534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994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30494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21412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2476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9494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35AD98-6355-4105-87EA-7BBA6BC3F65F}"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379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35AD98-6355-4105-87EA-7BBA6BC3F65F}"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99686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35AD98-6355-4105-87EA-7BBA6BC3F65F}"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4971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35AD98-6355-4105-87EA-7BBA6BC3F65F}"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24250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5AD98-6355-4105-87EA-7BBA6BC3F65F}"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481388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166368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35AD98-6355-4105-87EA-7BBA6BC3F65F}"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49EE-4FD3-4B97-8895-05D8BFE0A120}" type="slidenum">
              <a:rPr lang="en-US" smtClean="0"/>
              <a:t>‹#›</a:t>
            </a:fld>
            <a:endParaRPr lang="en-US"/>
          </a:p>
        </p:txBody>
      </p:sp>
    </p:spTree>
    <p:extLst>
      <p:ext uri="{BB962C8B-B14F-4D97-AF65-F5344CB8AC3E}">
        <p14:creationId xmlns:p14="http://schemas.microsoft.com/office/powerpoint/2010/main" val="356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35AD98-6355-4105-87EA-7BBA6BC3F65F}" type="datetimeFigureOut">
              <a:rPr lang="en-US" smtClean="0"/>
              <a:t>10/1/2025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EB49EE-4FD3-4B97-8895-05D8BFE0A120}" type="slidenum">
              <a:rPr lang="en-US" smtClean="0"/>
              <a:t>‹#›</a:t>
            </a:fld>
            <a:endParaRPr lang="en-US"/>
          </a:p>
        </p:txBody>
      </p:sp>
    </p:spTree>
    <p:extLst>
      <p:ext uri="{BB962C8B-B14F-4D97-AF65-F5344CB8AC3E}">
        <p14:creationId xmlns:p14="http://schemas.microsoft.com/office/powerpoint/2010/main" val="176979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47D116-90DC-9295-ECCC-8AF10324A40D}"/>
              </a:ext>
            </a:extLst>
          </p:cNvPr>
          <p:cNvSpPr txBox="1"/>
          <p:nvPr/>
        </p:nvSpPr>
        <p:spPr>
          <a:xfrm>
            <a:off x="992098" y="56271"/>
            <a:ext cx="8170185" cy="954107"/>
          </a:xfrm>
          <a:prstGeom prst="rect">
            <a:avLst/>
          </a:prstGeom>
          <a:noFill/>
        </p:spPr>
        <p:txBody>
          <a:bodyPr wrap="none" rtlCol="0">
            <a:spAutoFit/>
          </a:bodyPr>
          <a:lstStyle/>
          <a:p>
            <a:pPr algn="ctr"/>
            <a:r>
              <a:rPr lang="en-US" sz="2800" b="1">
                <a:solidFill>
                  <a:srgbClr val="0000CC"/>
                </a:solidFill>
                <a:latin typeface="Times New Roman" panose="02020603050405020304" pitchFamily="18" charset="0"/>
                <a:cs typeface="Times New Roman" panose="02020603050405020304" pitchFamily="18" charset="0"/>
              </a:rPr>
              <a:t>ỦY BAN NHÂN DÂN PHƯỜNG THIÊN TRƯỜNG</a:t>
            </a:r>
          </a:p>
          <a:p>
            <a:pPr algn="ctr"/>
            <a:r>
              <a:rPr lang="en-US" sz="2800" b="1">
                <a:solidFill>
                  <a:srgbClr val="0000CC"/>
                </a:solidFill>
                <a:latin typeface="Times New Roman" panose="02020603050405020304" pitchFamily="18" charset="0"/>
                <a:cs typeface="Times New Roman" panose="02020603050405020304" pitchFamily="18" charset="0"/>
              </a:rPr>
              <a:t>TRƯỜNG TIỂU HỌC LỘC HẠ</a:t>
            </a:r>
          </a:p>
        </p:txBody>
      </p:sp>
      <p:sp>
        <p:nvSpPr>
          <p:cNvPr id="5" name="TextBox 4">
            <a:extLst>
              <a:ext uri="{FF2B5EF4-FFF2-40B4-BE49-F238E27FC236}">
                <a16:creationId xmlns:a16="http://schemas.microsoft.com/office/drawing/2014/main" id="{2A893032-46C5-D28D-FA34-2C038DE5F1A5}"/>
              </a:ext>
            </a:extLst>
          </p:cNvPr>
          <p:cNvSpPr txBox="1"/>
          <p:nvPr/>
        </p:nvSpPr>
        <p:spPr>
          <a:xfrm>
            <a:off x="579162" y="2135945"/>
            <a:ext cx="9586919" cy="2785378"/>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6" name="TextBox 5">
            <a:extLst>
              <a:ext uri="{FF2B5EF4-FFF2-40B4-BE49-F238E27FC236}">
                <a16:creationId xmlns:a16="http://schemas.microsoft.com/office/drawing/2014/main" id="{B3FD0D7B-0342-EDD1-F1D3-6C982B9FB8B3}"/>
              </a:ext>
            </a:extLst>
          </p:cNvPr>
          <p:cNvSpPr txBox="1"/>
          <p:nvPr/>
        </p:nvSpPr>
        <p:spPr>
          <a:xfrm>
            <a:off x="2136937" y="6047064"/>
            <a:ext cx="6457281" cy="461665"/>
          </a:xfrm>
          <a:prstGeom prst="rect">
            <a:avLst/>
          </a:prstGeom>
          <a:noFill/>
        </p:spPr>
        <p:txBody>
          <a:bodyPr wrap="none" rtlCol="0">
            <a:spAutoFit/>
          </a:bodyPr>
          <a:lstStyle/>
          <a:p>
            <a:pPr algn="ctr">
              <a:spcBef>
                <a:spcPts val="300"/>
              </a:spcBef>
              <a:spcAft>
                <a:spcPts val="300"/>
              </a:spcAft>
            </a:pPr>
            <a:r>
              <a:rPr lang="en-US" sz="2400" b="1">
                <a:solidFill>
                  <a:srgbClr val="FF0000"/>
                </a:solidFill>
                <a:latin typeface="Times New Roman" panose="02020603050405020304" pitchFamily="18" charset="0"/>
                <a:cs typeface="Times New Roman" panose="02020603050405020304" pitchFamily="18" charset="0"/>
              </a:rPr>
              <a:t>GIÁO VIÊN: NGUYỄN  THỊ HƯƠNG GIANG</a:t>
            </a:r>
            <a:endParaRPr lang="en-US" sz="2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788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5FE821-81FA-CCBC-3DFA-7FBB724F9FE7}"/>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5" name="Rectangle 4">
            <a:extLst>
              <a:ext uri="{FF2B5EF4-FFF2-40B4-BE49-F238E27FC236}">
                <a16:creationId xmlns:a16="http://schemas.microsoft.com/office/drawing/2014/main" id="{FA0591B3-4232-93FC-C803-395E302D16A9}"/>
              </a:ext>
            </a:extLst>
          </p:cNvPr>
          <p:cNvSpPr/>
          <p:nvPr/>
        </p:nvSpPr>
        <p:spPr>
          <a:xfrm>
            <a:off x="324463" y="3008673"/>
            <a:ext cx="11533240" cy="3901308"/>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FF0000"/>
                </a:solidFill>
                <a:latin typeface="Times New Roman" panose="02020603050405020304" pitchFamily="18" charset="0"/>
                <a:cs typeface="Times New Roman" panose="02020603050405020304" pitchFamily="18" charset="0"/>
              </a:rPr>
              <a:t>Sử dụng các phần mềm máy tính, em có thể học tập vui chơi và tạo các sản phẩm số. Đặc biệt, nhờ máy tìm kiếm, em có thể tìm được những thông tin thú vị và bổ ích.</a:t>
            </a:r>
          </a:p>
        </p:txBody>
      </p:sp>
      <p:sp>
        <p:nvSpPr>
          <p:cNvPr id="6" name="TextBox 5">
            <a:extLst>
              <a:ext uri="{FF2B5EF4-FFF2-40B4-BE49-F238E27FC236}">
                <a16:creationId xmlns:a16="http://schemas.microsoft.com/office/drawing/2014/main" id="{C6C35233-D303-E9B1-3C0A-207325223A32}"/>
              </a:ext>
            </a:extLst>
          </p:cNvPr>
          <p:cNvSpPr txBox="1"/>
          <p:nvPr/>
        </p:nvSpPr>
        <p:spPr>
          <a:xfrm>
            <a:off x="3896513" y="2228950"/>
            <a:ext cx="3293915" cy="769441"/>
          </a:xfrm>
          <a:prstGeom prst="rect">
            <a:avLst/>
          </a:prstGeom>
          <a:noFill/>
        </p:spPr>
        <p:txBody>
          <a:bodyPr wrap="none" rtlCol="0">
            <a:spAutoFit/>
          </a:bodyPr>
          <a:lstStyle/>
          <a:p>
            <a:pPr algn="just">
              <a:spcBef>
                <a:spcPts val="300"/>
              </a:spcBef>
              <a:spcAft>
                <a:spcPts val="300"/>
              </a:spcAft>
            </a:pPr>
            <a:r>
              <a:rPr lang="en-US" sz="4400" b="1">
                <a:solidFill>
                  <a:srgbClr val="FF0000"/>
                </a:solidFill>
                <a:latin typeface="Times New Roman" panose="02020603050405020304" pitchFamily="18" charset="0"/>
                <a:cs typeface="Times New Roman" panose="02020603050405020304" pitchFamily="18" charset="0"/>
              </a:rPr>
              <a:t>KẾT LUẬN:</a:t>
            </a:r>
          </a:p>
        </p:txBody>
      </p:sp>
    </p:spTree>
    <p:extLst>
      <p:ext uri="{BB962C8B-B14F-4D97-AF65-F5344CB8AC3E}">
        <p14:creationId xmlns:p14="http://schemas.microsoft.com/office/powerpoint/2010/main" val="24389280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B5D8E-ED6C-AF04-52DF-46C4A510D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03" y="-41187"/>
            <a:ext cx="13352206" cy="6940374"/>
          </a:xfrm>
          <a:prstGeom prst="rect">
            <a:avLst/>
          </a:prstGeom>
        </p:spPr>
      </p:pic>
    </p:spTree>
    <p:extLst>
      <p:ext uri="{BB962C8B-B14F-4D97-AF65-F5344CB8AC3E}">
        <p14:creationId xmlns:p14="http://schemas.microsoft.com/office/powerpoint/2010/main" val="37704858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E8F905-33BB-D66D-521D-C2C8AA11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19" y="0"/>
            <a:ext cx="13666838" cy="6858000"/>
          </a:xfrm>
          <a:prstGeom prst="rect">
            <a:avLst/>
          </a:prstGeom>
        </p:spPr>
      </p:pic>
    </p:spTree>
    <p:extLst>
      <p:ext uri="{BB962C8B-B14F-4D97-AF65-F5344CB8AC3E}">
        <p14:creationId xmlns:p14="http://schemas.microsoft.com/office/powerpoint/2010/main" val="346772782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CD9B1C-A2D2-6D0E-4761-A24BCA1DDE5F}"/>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5" name="TextBox 4">
            <a:extLst>
              <a:ext uri="{FF2B5EF4-FFF2-40B4-BE49-F238E27FC236}">
                <a16:creationId xmlns:a16="http://schemas.microsoft.com/office/drawing/2014/main" id="{31BCFFA9-BC27-D72D-358B-A5ABE4629378}"/>
              </a:ext>
            </a:extLst>
          </p:cNvPr>
          <p:cNvSpPr txBox="1"/>
          <p:nvPr/>
        </p:nvSpPr>
        <p:spPr>
          <a:xfrm>
            <a:off x="3896513" y="2110962"/>
            <a:ext cx="3293915" cy="769441"/>
          </a:xfrm>
          <a:prstGeom prst="rect">
            <a:avLst/>
          </a:prstGeom>
          <a:noFill/>
        </p:spPr>
        <p:txBody>
          <a:bodyPr wrap="none" rtlCol="0">
            <a:spAutoFit/>
          </a:bodyPr>
          <a:lstStyle/>
          <a:p>
            <a:pPr algn="just">
              <a:spcBef>
                <a:spcPts val="300"/>
              </a:spcBef>
              <a:spcAft>
                <a:spcPts val="300"/>
              </a:spcAft>
            </a:pPr>
            <a:r>
              <a:rPr lang="en-US" sz="4400" b="1">
                <a:solidFill>
                  <a:srgbClr val="FF0000"/>
                </a:solidFill>
                <a:latin typeface="Times New Roman" panose="02020603050405020304" pitchFamily="18" charset="0"/>
                <a:cs typeface="Times New Roman" panose="02020603050405020304" pitchFamily="18" charset="0"/>
              </a:rPr>
              <a:t>KẾT LUẬN:</a:t>
            </a:r>
          </a:p>
        </p:txBody>
      </p:sp>
      <p:sp>
        <p:nvSpPr>
          <p:cNvPr id="6" name="Rectangle 5">
            <a:extLst>
              <a:ext uri="{FF2B5EF4-FFF2-40B4-BE49-F238E27FC236}">
                <a16:creationId xmlns:a16="http://schemas.microsoft.com/office/drawing/2014/main" id="{67921814-F634-3A16-05B9-59BCE2122AB7}"/>
              </a:ext>
            </a:extLst>
          </p:cNvPr>
          <p:cNvSpPr/>
          <p:nvPr/>
        </p:nvSpPr>
        <p:spPr>
          <a:xfrm>
            <a:off x="-9834" y="2889360"/>
            <a:ext cx="12201834" cy="396863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800" b="1">
                <a:solidFill>
                  <a:srgbClr val="FF0000"/>
                </a:solidFill>
                <a:latin typeface="Times New Roman" panose="02020603050405020304" pitchFamily="18" charset="0"/>
                <a:cs typeface="Times New Roman" panose="02020603050405020304" pitchFamily="18" charset="0"/>
              </a:rPr>
              <a:t>Máy tính giúp em học tập, giải trí, tìm kiếm, trao đổi thông tin và hợp tác với bạn bè. Ngoài ra máy tính giúp em rèn luyện được những kĩ năng như gõ bàn phím, sử dụng chuột, soạn thảo văn bản, tạo bài trình chiếu.</a:t>
            </a:r>
          </a:p>
        </p:txBody>
      </p:sp>
    </p:spTree>
    <p:extLst>
      <p:ext uri="{BB962C8B-B14F-4D97-AF65-F5344CB8AC3E}">
        <p14:creationId xmlns:p14="http://schemas.microsoft.com/office/powerpoint/2010/main" val="2305935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D9583-9EBF-0E4A-9B3D-DED50043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Tree>
    <p:extLst>
      <p:ext uri="{BB962C8B-B14F-4D97-AF65-F5344CB8AC3E}">
        <p14:creationId xmlns:p14="http://schemas.microsoft.com/office/powerpoint/2010/main" val="322050076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F4C82-9265-43A2-90BB-550111386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23" y="1104900"/>
            <a:ext cx="15436646" cy="5753100"/>
          </a:xfrm>
          <a:prstGeom prst="rect">
            <a:avLst/>
          </a:prstGeom>
        </p:spPr>
      </p:pic>
      <p:sp>
        <p:nvSpPr>
          <p:cNvPr id="6" name="TextBox 5">
            <a:extLst>
              <a:ext uri="{FF2B5EF4-FFF2-40B4-BE49-F238E27FC236}">
                <a16:creationId xmlns:a16="http://schemas.microsoft.com/office/drawing/2014/main" id="{D13C2EBF-9AB3-C44B-D9CE-A70540A4389B}"/>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7" name="Oval 6">
            <a:extLst>
              <a:ext uri="{FF2B5EF4-FFF2-40B4-BE49-F238E27FC236}">
                <a16:creationId xmlns:a16="http://schemas.microsoft.com/office/drawing/2014/main" id="{A77C72B7-9A5B-DC42-E7F0-1FB82C61EE91}"/>
              </a:ext>
            </a:extLst>
          </p:cNvPr>
          <p:cNvSpPr/>
          <p:nvPr/>
        </p:nvSpPr>
        <p:spPr>
          <a:xfrm>
            <a:off x="596900" y="4330700"/>
            <a:ext cx="635000" cy="673100"/>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7156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D8D46-1054-6615-864F-7DEDD99FE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6" name="TextBox 5">
            <a:extLst>
              <a:ext uri="{FF2B5EF4-FFF2-40B4-BE49-F238E27FC236}">
                <a16:creationId xmlns:a16="http://schemas.microsoft.com/office/drawing/2014/main" id="{9ECE019B-7731-D404-9F93-251789CAAC21}"/>
              </a:ext>
            </a:extLst>
          </p:cNvPr>
          <p:cNvSpPr txBox="1"/>
          <p:nvPr/>
        </p:nvSpPr>
        <p:spPr>
          <a:xfrm>
            <a:off x="4684540" y="3145396"/>
            <a:ext cx="2996419" cy="830997"/>
          </a:xfrm>
          <a:prstGeom prst="rect">
            <a:avLst/>
          </a:prstGeom>
          <a:solidFill>
            <a:schemeClr val="bg1"/>
          </a:solid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632210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05A4F-6A8C-3478-8E34-238C7E1A7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32" y="977901"/>
            <a:ext cx="13430864" cy="5880100"/>
          </a:xfrm>
          <a:prstGeom prst="rect">
            <a:avLst/>
          </a:prstGeom>
        </p:spPr>
      </p:pic>
      <p:sp>
        <p:nvSpPr>
          <p:cNvPr id="5" name="TextBox 4">
            <a:extLst>
              <a:ext uri="{FF2B5EF4-FFF2-40B4-BE49-F238E27FC236}">
                <a16:creationId xmlns:a16="http://schemas.microsoft.com/office/drawing/2014/main" id="{53D4BF5A-F53E-E783-0454-8BF147C379B1}"/>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Tree>
    <p:extLst>
      <p:ext uri="{BB962C8B-B14F-4D97-AF65-F5344CB8AC3E}">
        <p14:creationId xmlns:p14="http://schemas.microsoft.com/office/powerpoint/2010/main" val="4259432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B83C67-C2EB-3BF2-7CFF-EFBBF0DE8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06" y="1386348"/>
            <a:ext cx="14056412" cy="6017341"/>
          </a:xfrm>
          <a:prstGeom prst="rect">
            <a:avLst/>
          </a:prstGeom>
        </p:spPr>
      </p:pic>
      <p:sp>
        <p:nvSpPr>
          <p:cNvPr id="2" name="TextBox 1">
            <a:extLst>
              <a:ext uri="{FF2B5EF4-FFF2-40B4-BE49-F238E27FC236}">
                <a16:creationId xmlns:a16="http://schemas.microsoft.com/office/drawing/2014/main" id="{0863C6F3-BEC2-FD27-A382-CD80D96A40AC}"/>
              </a:ext>
            </a:extLst>
          </p:cNvPr>
          <p:cNvSpPr txBox="1"/>
          <p:nvPr/>
        </p:nvSpPr>
        <p:spPr>
          <a:xfrm>
            <a:off x="1990988" y="25793"/>
            <a:ext cx="6763262"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Tree>
    <p:extLst>
      <p:ext uri="{BB962C8B-B14F-4D97-AF65-F5344CB8AC3E}">
        <p14:creationId xmlns:p14="http://schemas.microsoft.com/office/powerpoint/2010/main" val="96368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ED1CF9-3EDE-1C83-4732-10398D49AE1A}"/>
              </a:ext>
            </a:extLst>
          </p:cNvPr>
          <p:cNvSpPr txBox="1"/>
          <p:nvPr/>
        </p:nvSpPr>
        <p:spPr>
          <a:xfrm>
            <a:off x="-240524" y="2132503"/>
            <a:ext cx="11310426" cy="1015663"/>
          </a:xfrm>
          <a:prstGeom prst="rect">
            <a:avLst/>
          </a:prstGeom>
          <a:noFill/>
        </p:spPr>
        <p:txBody>
          <a:bodyPr wrap="square" rtlCol="0">
            <a:spAutoFit/>
          </a:bodyPr>
          <a:lstStyle/>
          <a:p>
            <a:pPr algn="ctr">
              <a:spcAft>
                <a:spcPts val="1200"/>
              </a:spcAft>
            </a:pPr>
            <a:r>
              <a:rPr lang="en-US" sz="6000" b="1">
                <a:solidFill>
                  <a:srgbClr val="FF0000"/>
                </a:solidFill>
                <a:latin typeface="Times New Roman" panose="02020603050405020304" pitchFamily="18" charset="0"/>
                <a:cs typeface="Times New Roman" panose="02020603050405020304" pitchFamily="18" charset="0"/>
              </a:rPr>
              <a:t>CHÀO TẠM BIỆT CÁC EM !</a:t>
            </a:r>
          </a:p>
        </p:txBody>
      </p:sp>
    </p:spTree>
    <p:extLst>
      <p:ext uri="{BB962C8B-B14F-4D97-AF65-F5344CB8AC3E}">
        <p14:creationId xmlns:p14="http://schemas.microsoft.com/office/powerpoint/2010/main" val="1229882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CE0835-49E8-F508-4292-4B0D33442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16398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93032-46C5-D28D-FA34-2C038DE5F1A5}"/>
              </a:ext>
            </a:extLst>
          </p:cNvPr>
          <p:cNvSpPr txBox="1"/>
          <p:nvPr/>
        </p:nvSpPr>
        <p:spPr>
          <a:xfrm>
            <a:off x="802687" y="236806"/>
            <a:ext cx="4778872" cy="1015663"/>
          </a:xfrm>
          <a:prstGeom prst="rect">
            <a:avLst/>
          </a:prstGeom>
          <a:noFill/>
        </p:spPr>
        <p:txBody>
          <a:bodyPr wrap="none" rtlCol="0">
            <a:spAutoFit/>
          </a:bodyPr>
          <a:lstStyle/>
          <a:p>
            <a:pPr algn="ctr">
              <a:spcBef>
                <a:spcPts val="300"/>
              </a:spcBef>
              <a:spcAft>
                <a:spcPts val="300"/>
              </a:spcAft>
            </a:pPr>
            <a:r>
              <a:rPr lang="en-US" sz="6000" b="1">
                <a:solidFill>
                  <a:srgbClr val="FF0000"/>
                </a:solidFill>
                <a:latin typeface="Times New Roman" panose="02020603050405020304" pitchFamily="18" charset="0"/>
                <a:cs typeface="Times New Roman" panose="02020603050405020304" pitchFamily="18" charset="0"/>
              </a:rPr>
              <a:t>KHỞI ĐỘNG</a:t>
            </a:r>
            <a:endParaRPr lang="en-US" sz="6000" b="1">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3EA35F8-5D86-0087-41CA-FE511B970865}"/>
              </a:ext>
            </a:extLst>
          </p:cNvPr>
          <p:cNvSpPr txBox="1"/>
          <p:nvPr/>
        </p:nvSpPr>
        <p:spPr>
          <a:xfrm>
            <a:off x="506437" y="1990144"/>
            <a:ext cx="9481625" cy="2877711"/>
          </a:xfrm>
          <a:prstGeom prst="rect">
            <a:avLst/>
          </a:prstGeom>
          <a:noFill/>
        </p:spPr>
        <p:txBody>
          <a:bodyPr wrap="square" rtlCol="0">
            <a:spAutoFit/>
          </a:bodyPr>
          <a:lstStyle/>
          <a:p>
            <a:pPr algn="just">
              <a:spcBef>
                <a:spcPts val="300"/>
              </a:spcBef>
              <a:spcAft>
                <a:spcPts val="300"/>
              </a:spcAft>
            </a:pPr>
            <a:r>
              <a:rPr lang="en-US" sz="4400" b="1">
                <a:solidFill>
                  <a:srgbClr val="0000CC"/>
                </a:solidFill>
                <a:latin typeface="Times New Roman" panose="02020603050405020304" pitchFamily="18" charset="0"/>
                <a:cs typeface="Times New Roman" panose="02020603050405020304" pitchFamily="18" charset="0"/>
              </a:rPr>
              <a:t>Em hãy chia sẻ cho các bạn cùng biết những công việc mà em cảm thấy hứng thú khi sử dụng máy tính để thực hiện.</a:t>
            </a:r>
          </a:p>
        </p:txBody>
      </p:sp>
    </p:spTree>
    <p:extLst>
      <p:ext uri="{BB962C8B-B14F-4D97-AF65-F5344CB8AC3E}">
        <p14:creationId xmlns:p14="http://schemas.microsoft.com/office/powerpoint/2010/main" val="2818270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32787-ACDD-3B9A-2658-4E248DC2B432}"/>
              </a:ext>
            </a:extLst>
          </p:cNvPr>
          <p:cNvSpPr txBox="1"/>
          <p:nvPr/>
        </p:nvSpPr>
        <p:spPr>
          <a:xfrm>
            <a:off x="1647143" y="25793"/>
            <a:ext cx="7450949" cy="2046714"/>
          </a:xfrm>
          <a:prstGeom prst="rect">
            <a:avLst/>
          </a:prstGeom>
          <a:noFill/>
        </p:spPr>
        <p:txBody>
          <a:bodyPr wrap="none" rtlCol="0">
            <a:spAutoFit/>
          </a:bodyPr>
          <a:lstStyle/>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CHỦ ĐỀ A: MÁY TÍNH VÀ EM</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NHỮNG VIỆC MÀ EM CÓ THỂ LÀM ĐƯỢC</a:t>
            </a:r>
          </a:p>
          <a:p>
            <a:pPr algn="ctr">
              <a:spcBef>
                <a:spcPts val="300"/>
              </a:spcBef>
              <a:spcAft>
                <a:spcPts val="300"/>
              </a:spcAft>
            </a:pPr>
            <a:r>
              <a:rPr lang="en-US" sz="2800" b="1">
                <a:solidFill>
                  <a:srgbClr val="FF0000"/>
                </a:solidFill>
                <a:latin typeface="Times New Roman" panose="02020603050405020304" pitchFamily="18" charset="0"/>
                <a:cs typeface="Times New Roman" panose="02020603050405020304" pitchFamily="18" charset="0"/>
              </a:rPr>
              <a:t>NHỜ MÁY TÍNH</a:t>
            </a:r>
          </a:p>
          <a:p>
            <a:pPr algn="ctr">
              <a:spcBef>
                <a:spcPts val="300"/>
              </a:spcBef>
              <a:spcAft>
                <a:spcPts val="300"/>
              </a:spcAft>
            </a:pPr>
            <a:r>
              <a:rPr lang="en-US" sz="2800" b="1">
                <a:solidFill>
                  <a:srgbClr val="0000CC"/>
                </a:solidFill>
                <a:latin typeface="Times New Roman" panose="02020603050405020304" pitchFamily="18" charset="0"/>
                <a:cs typeface="Times New Roman" panose="02020603050405020304" pitchFamily="18" charset="0"/>
              </a:rPr>
              <a:t>BÀI 1: LỢI ÍCH CỦA MÁY TÍNH</a:t>
            </a:r>
          </a:p>
        </p:txBody>
      </p:sp>
      <p:sp>
        <p:nvSpPr>
          <p:cNvPr id="6" name="TextBox 5">
            <a:extLst>
              <a:ext uri="{FF2B5EF4-FFF2-40B4-BE49-F238E27FC236}">
                <a16:creationId xmlns:a16="http://schemas.microsoft.com/office/drawing/2014/main" id="{F680CA5E-1FD6-D204-9772-B8FA6D2C4658}"/>
              </a:ext>
            </a:extLst>
          </p:cNvPr>
          <p:cNvSpPr txBox="1"/>
          <p:nvPr/>
        </p:nvSpPr>
        <p:spPr>
          <a:xfrm>
            <a:off x="520964" y="2273419"/>
            <a:ext cx="5301451" cy="707886"/>
          </a:xfrm>
          <a:prstGeom prst="rect">
            <a:avLst/>
          </a:prstGeom>
          <a:noFill/>
        </p:spPr>
        <p:txBody>
          <a:bodyPr wrap="none" rtlCol="0">
            <a:spAutoFit/>
          </a:bodyPr>
          <a:lstStyle/>
          <a:p>
            <a:pPr algn="ctr">
              <a:spcBef>
                <a:spcPts val="300"/>
              </a:spcBef>
              <a:spcAft>
                <a:spcPts val="300"/>
              </a:spcAft>
            </a:pPr>
            <a:r>
              <a:rPr lang="en-US" sz="4000" b="1">
                <a:solidFill>
                  <a:srgbClr val="FF0000"/>
                </a:solidFill>
                <a:latin typeface="Times New Roman" panose="02020603050405020304" pitchFamily="18" charset="0"/>
                <a:cs typeface="Times New Roman" panose="02020603050405020304" pitchFamily="18" charset="0"/>
              </a:rPr>
              <a:t>NỘI DUNG BÀI HỌC:</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23DA0C-4C3A-CCE2-72AC-353C0F9F6F66}"/>
              </a:ext>
            </a:extLst>
          </p:cNvPr>
          <p:cNvSpPr txBox="1"/>
          <p:nvPr/>
        </p:nvSpPr>
        <p:spPr>
          <a:xfrm>
            <a:off x="294661" y="3225812"/>
            <a:ext cx="9988822" cy="707886"/>
          </a:xfrm>
          <a:prstGeom prst="rect">
            <a:avLst/>
          </a:prstGeom>
          <a:noFill/>
        </p:spPr>
        <p:txBody>
          <a:bodyPr wrap="square" rtlCol="0">
            <a:spAutoFit/>
          </a:bodyPr>
          <a:lstStyle/>
          <a:p>
            <a:pPr algn="ctr">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1. Những việc em có thể làm nhờ máy tính.</a:t>
            </a:r>
          </a:p>
        </p:txBody>
      </p:sp>
      <p:sp>
        <p:nvSpPr>
          <p:cNvPr id="8" name="TextBox 7">
            <a:extLst>
              <a:ext uri="{FF2B5EF4-FFF2-40B4-BE49-F238E27FC236}">
                <a16:creationId xmlns:a16="http://schemas.microsoft.com/office/drawing/2014/main" id="{0EAFABD7-0B96-62C0-2303-3CF2E675641C}"/>
              </a:ext>
            </a:extLst>
          </p:cNvPr>
          <p:cNvSpPr txBox="1"/>
          <p:nvPr/>
        </p:nvSpPr>
        <p:spPr>
          <a:xfrm>
            <a:off x="576017" y="4178205"/>
            <a:ext cx="5527754" cy="707886"/>
          </a:xfrm>
          <a:prstGeom prst="rect">
            <a:avLst/>
          </a:prstGeom>
          <a:noFill/>
        </p:spPr>
        <p:txBody>
          <a:bodyPr wrap="square" rtlCol="0">
            <a:spAutoFit/>
          </a:bodyPr>
          <a:lstStyle/>
          <a:p>
            <a:pPr algn="just">
              <a:spcBef>
                <a:spcPts val="300"/>
              </a:spcBef>
              <a:spcAft>
                <a:spcPts val="300"/>
              </a:spcAft>
            </a:pPr>
            <a:r>
              <a:rPr lang="en-US" sz="4000" b="1">
                <a:solidFill>
                  <a:srgbClr val="0000CC"/>
                </a:solidFill>
                <a:latin typeface="Times New Roman" panose="02020603050405020304" pitchFamily="18" charset="0"/>
                <a:cs typeface="Times New Roman" panose="02020603050405020304" pitchFamily="18" charset="0"/>
              </a:rPr>
              <a:t>2. Lợi ích của máy tính.</a:t>
            </a:r>
          </a:p>
        </p:txBody>
      </p:sp>
    </p:spTree>
    <p:extLst>
      <p:ext uri="{BB962C8B-B14F-4D97-AF65-F5344CB8AC3E}">
        <p14:creationId xmlns:p14="http://schemas.microsoft.com/office/powerpoint/2010/main" val="3037410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9CADB-B41C-3A98-DDB9-F6A2EAE35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83" y="0"/>
            <a:ext cx="14419385" cy="6858000"/>
          </a:xfrm>
          <a:prstGeom prst="rect">
            <a:avLst/>
          </a:prstGeom>
        </p:spPr>
      </p:pic>
    </p:spTree>
    <p:extLst>
      <p:ext uri="{BB962C8B-B14F-4D97-AF65-F5344CB8AC3E}">
        <p14:creationId xmlns:p14="http://schemas.microsoft.com/office/powerpoint/2010/main" val="16661755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D878D-2528-D7F8-5D66-5849800F5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134" y="0"/>
            <a:ext cx="19958268" cy="6858000"/>
          </a:xfrm>
          <a:prstGeom prst="rect">
            <a:avLst/>
          </a:prstGeom>
        </p:spPr>
      </p:pic>
    </p:spTree>
    <p:extLst>
      <p:ext uri="{BB962C8B-B14F-4D97-AF65-F5344CB8AC3E}">
        <p14:creationId xmlns:p14="http://schemas.microsoft.com/office/powerpoint/2010/main" val="305471986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C6A81-9A20-3A5A-B8C5-A5E97E94D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555" y="-64401"/>
            <a:ext cx="20333110" cy="6986802"/>
          </a:xfrm>
          <a:prstGeom prst="rect">
            <a:avLst/>
          </a:prstGeom>
        </p:spPr>
      </p:pic>
    </p:spTree>
    <p:extLst>
      <p:ext uri="{BB962C8B-B14F-4D97-AF65-F5344CB8AC3E}">
        <p14:creationId xmlns:p14="http://schemas.microsoft.com/office/powerpoint/2010/main" val="24273260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DB272-C686-4ACD-4538-7EB9BA776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652" y="-56556"/>
            <a:ext cx="18563304" cy="6971112"/>
          </a:xfrm>
          <a:prstGeom prst="rect">
            <a:avLst/>
          </a:prstGeom>
        </p:spPr>
      </p:pic>
    </p:spTree>
    <p:extLst>
      <p:ext uri="{BB962C8B-B14F-4D97-AF65-F5344CB8AC3E}">
        <p14:creationId xmlns:p14="http://schemas.microsoft.com/office/powerpoint/2010/main" val="42238424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627E0B-80AC-D8AA-97A1-31759CE97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168" y="-1171"/>
            <a:ext cx="18268336" cy="6860342"/>
          </a:xfrm>
          <a:prstGeom prst="rect">
            <a:avLst/>
          </a:prstGeom>
        </p:spPr>
      </p:pic>
    </p:spTree>
    <p:extLst>
      <p:ext uri="{BB962C8B-B14F-4D97-AF65-F5344CB8AC3E}">
        <p14:creationId xmlns:p14="http://schemas.microsoft.com/office/powerpoint/2010/main" val="3480207631"/>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311</TotalTime>
  <Words>369</Words>
  <Application>Microsoft Office PowerPoint</Application>
  <PresentationFormat>Widescreen</PresentationFormat>
  <Paragraphs>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nguyenvansaly1981@outlook.com</dc:creator>
  <cp:lastModifiedBy>Administrator</cp:lastModifiedBy>
  <cp:revision>8</cp:revision>
  <dcterms:created xsi:type="dcterms:W3CDTF">2023-09-10T13:25:02Z</dcterms:created>
  <dcterms:modified xsi:type="dcterms:W3CDTF">2025-10-01T01:23:08Z</dcterms:modified>
</cp:coreProperties>
</file>