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5.wav" ContentType="audio/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94" r:id="rId2"/>
    <p:sldId id="370" r:id="rId3"/>
    <p:sldId id="400" r:id="rId4"/>
    <p:sldId id="372" r:id="rId5"/>
    <p:sldId id="376" r:id="rId6"/>
    <p:sldId id="377" r:id="rId7"/>
    <p:sldId id="379" r:id="rId8"/>
    <p:sldId id="378" r:id="rId9"/>
    <p:sldId id="380" r:id="rId10"/>
    <p:sldId id="381" r:id="rId11"/>
    <p:sldId id="382" r:id="rId12"/>
    <p:sldId id="383" r:id="rId13"/>
    <p:sldId id="384" r:id="rId14"/>
    <p:sldId id="387" r:id="rId15"/>
    <p:sldId id="385" r:id="rId16"/>
    <p:sldId id="389" r:id="rId17"/>
    <p:sldId id="390" r:id="rId18"/>
    <p:sldId id="396" r:id="rId19"/>
    <p:sldId id="397" r:id="rId20"/>
    <p:sldId id="398" r:id="rId21"/>
    <p:sldId id="399" r:id="rId22"/>
    <p:sldId id="371" r:id="rId23"/>
    <p:sldId id="391" r:id="rId24"/>
    <p:sldId id="260" r:id="rId25"/>
    <p:sldId id="2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339933"/>
    <a:srgbClr val="006600"/>
    <a:srgbClr val="BC4604"/>
    <a:srgbClr val="1E0432"/>
    <a:srgbClr val="2B0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703" autoAdjust="0"/>
  </p:normalViewPr>
  <p:slideViewPr>
    <p:cSldViewPr snapToGrid="0">
      <p:cViewPr varScale="1">
        <p:scale>
          <a:sx n="64" d="100"/>
          <a:sy n="64" d="100"/>
        </p:scale>
        <p:origin x="-9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0366-78A7-4904-95CF-D1BC31A1D62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34CB-2ABE-4CE2-B756-BDEBDDEE3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36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Let’s move and say!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Get 2-3 pupils to play at the same time.</a:t>
            </a:r>
            <a:endParaRPr lang="en-US" sz="1800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pupil tosses a dice then moves accordingly.</a:t>
            </a:r>
            <a:endParaRPr lang="en-US" sz="1800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When he/she gets to the space, they have to do the requirements. Whoever gets to the last place first is the winner. </a:t>
            </a:r>
            <a:endParaRPr lang="en-US" sz="1800" b="0" dirty="0" smtClean="0">
              <a:effectLst/>
            </a:endParaRPr>
          </a:p>
          <a:p>
            <a:r>
              <a:rPr lang="en-US" sz="1800" dirty="0" smtClean="0"/>
              <a:t/>
            </a:r>
            <a:br>
              <a:rPr lang="en-US" sz="180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0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95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62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5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31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78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spc="-3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Game</a:t>
            </a:r>
            <a:r>
              <a:rPr lang="en-US" sz="1800" spc="-3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Who says fast? Teacher points to the picture, pupils </a:t>
            </a:r>
            <a:r>
              <a:rPr lang="en-US" sz="1800" spc="-35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say </a:t>
            </a:r>
            <a:r>
              <a:rPr lang="en-US" sz="1800" spc="-3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as fast as they can. This can be played </a:t>
            </a:r>
            <a:r>
              <a:rPr lang="en-US" sz="1800" spc="-35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individually</a:t>
            </a:r>
            <a:r>
              <a:rPr lang="en-US" sz="1800" spc="-35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or </a:t>
            </a:r>
            <a:r>
              <a:rPr lang="en-US" sz="1800" spc="-35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teams.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06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pt-BR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Slap the board.</a:t>
            </a:r>
            <a:endParaRPr lang="en-US" sz="12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four teams.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Stick the pictures of activities on the board.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says a sentence, a pupil from each team has to point/slap the right picture and says the sentence again. The faster pupil will get points for their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59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pt-BR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Slap the board.</a:t>
            </a:r>
            <a:endParaRPr lang="en-US" sz="12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four teams.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Stick the pictures of school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things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board.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says a sentence, a pupil from each team has to point/slap the right picture and says the sentence again. The faster pupil will get points for their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9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29-Nov-24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microsoft.com/office/2007/relationships/hdphoto" Target="../media/hdphoto3.wdp"/><Relationship Id="rId26" Type="http://schemas.microsoft.com/office/2007/relationships/hdphoto" Target="../media/hdphoto7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2" Type="http://schemas.openxmlformats.org/officeDocument/2006/relationships/audio" Target="../media/media5.wav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microsoft.com/office/2007/relationships/media" Target="../media/media5.wav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microsoft.com/office/2007/relationships/hdphoto" Target="../media/hdphoto5.wdp"/><Relationship Id="rId27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xmlns="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9" end="16736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19748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115" y="2148735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590" y="2148735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02116" y="2222877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36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xmlns="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83" end="10720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09056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115" y="2148735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8219" y="2198162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5323" y="2198162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60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DB5D83-A65B-40BF-94D1-1CE540661E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xmlns="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08" end="6585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79258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6771" y="2102059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1498" y="2102059"/>
            <a:ext cx="3054463" cy="2604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06749" y="2102059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6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CFE9B5-C6C2-4F56-A6F4-7A53B1155B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33" y="1503173"/>
            <a:ext cx="1641913" cy="1399119"/>
          </a:xfrm>
          <a:prstGeom prst="rect">
            <a:avLst/>
          </a:prstGeom>
        </p:spPr>
      </p:pic>
      <p:sp>
        <p:nvSpPr>
          <p:cNvPr id="43" name="Text Placeholder 7">
            <a:extLst>
              <a:ext uri="{FF2B5EF4-FFF2-40B4-BE49-F238E27FC236}">
                <a16:creationId xmlns:a16="http://schemas.microsoft.com/office/drawing/2014/main" xmlns="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xmlns="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0273"/>
            <a:ext cx="4906376" cy="3980824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xmlns="" id="{E3B86F24-CB4D-4617-909B-598633F60024}"/>
              </a:ext>
            </a:extLst>
          </p:cNvPr>
          <p:cNvSpPr txBox="1">
            <a:spLocks/>
          </p:cNvSpPr>
          <p:nvPr/>
        </p:nvSpPr>
        <p:spPr>
          <a:xfrm>
            <a:off x="2825486" y="666030"/>
            <a:ext cx="7749499" cy="977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1.Look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, listen 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repeat.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73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77">
            <a:hlinkClick r:id="" action="ppaction://media"/>
            <a:extLst>
              <a:ext uri="{FF2B5EF4-FFF2-40B4-BE49-F238E27FC236}">
                <a16:creationId xmlns:a16="http://schemas.microsoft.com/office/drawing/2014/main" xmlns="" id="{1791D768-0146-479B-A4C2-99E58794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285" y="190782"/>
            <a:ext cx="1065798" cy="10657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35" y="1812318"/>
            <a:ext cx="5958374" cy="3846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1DF471C-E366-4AC4-83CB-D2D2BB7EB5B5}"/>
              </a:ext>
            </a:extLst>
          </p:cNvPr>
          <p:cNvSpPr/>
          <p:nvPr/>
        </p:nvSpPr>
        <p:spPr>
          <a:xfrm>
            <a:off x="1820223" y="1947887"/>
            <a:ext cx="1822480" cy="66584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F5C3BBE-EFA1-4ED5-B49D-0F4D72E672EB}"/>
              </a:ext>
            </a:extLst>
          </p:cNvPr>
          <p:cNvSpPr/>
          <p:nvPr/>
        </p:nvSpPr>
        <p:spPr>
          <a:xfrm>
            <a:off x="3748319" y="2204395"/>
            <a:ext cx="2392945" cy="409339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825" y="1935358"/>
            <a:ext cx="5951175" cy="384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0D3F82D-6FCD-40B5-A17F-5719EE78F284}"/>
              </a:ext>
            </a:extLst>
          </p:cNvPr>
          <p:cNvSpPr/>
          <p:nvPr/>
        </p:nvSpPr>
        <p:spPr>
          <a:xfrm>
            <a:off x="7606754" y="1999725"/>
            <a:ext cx="2343161" cy="409339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19FB62C-818E-4C58-A61F-E8B4DE59F4B5}"/>
              </a:ext>
            </a:extLst>
          </p:cNvPr>
          <p:cNvSpPr/>
          <p:nvPr/>
        </p:nvSpPr>
        <p:spPr>
          <a:xfrm>
            <a:off x="10231821" y="2325328"/>
            <a:ext cx="1064494" cy="40210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700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1493581"/>
            <a:ext cx="1641913" cy="1399119"/>
          </a:xfrm>
          <a:prstGeom prst="rect">
            <a:avLst/>
          </a:prstGeom>
        </p:spPr>
      </p:pic>
      <p:sp>
        <p:nvSpPr>
          <p:cNvPr id="43" name="Text Placeholder 7">
            <a:extLst>
              <a:ext uri="{FF2B5EF4-FFF2-40B4-BE49-F238E27FC236}">
                <a16:creationId xmlns:a16="http://schemas.microsoft.com/office/drawing/2014/main" xmlns="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xmlns="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2496565" y="871577"/>
            <a:ext cx="7214867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2. Listen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, point 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say.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24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85100"/>
            <a:ext cx="11158848" cy="4969313"/>
          </a:xfrm>
        </p:spPr>
      </p:pic>
      <p:pic>
        <p:nvPicPr>
          <p:cNvPr id="3" name="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7598" y="1027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64" y="558245"/>
            <a:ext cx="11158848" cy="4969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09C505-16BD-45DD-8646-3019A47E7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132535" y="1897034"/>
            <a:ext cx="994081" cy="1723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C80A43-54ED-4123-9D13-8AD895F0E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0537">
            <a:off x="10889872" y="1591759"/>
            <a:ext cx="994081" cy="1723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314FBF-27DF-479A-BD86-46EC7CE63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132534" y="4016778"/>
            <a:ext cx="994081" cy="1723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01C713-8905-4CC0-85B9-D1A3C3458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0537">
            <a:off x="11166325" y="3634024"/>
            <a:ext cx="994081" cy="1723712"/>
          </a:xfrm>
          <a:prstGeom prst="rect">
            <a:avLst/>
          </a:prstGeom>
        </p:spPr>
      </p:pic>
      <p:pic>
        <p:nvPicPr>
          <p:cNvPr id="12" name="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1212" y="712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54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xmlns="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4292167" y="1101455"/>
            <a:ext cx="5655875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4. Listen 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and </a:t>
            </a: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tick.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564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02638"/>
            <a:ext cx="12192000" cy="3800475"/>
          </a:xfrm>
          <a:prstGeom prst="rect">
            <a:avLst/>
          </a:prstGeom>
        </p:spPr>
      </p:pic>
      <p:pic>
        <p:nvPicPr>
          <p:cNvPr id="2" name="Track 79">
            <a:hlinkClick r:id="" action="ppaction://media"/>
            <a:extLst>
              <a:ext uri="{FF2B5EF4-FFF2-40B4-BE49-F238E27FC236}">
                <a16:creationId xmlns:a16="http://schemas.microsoft.com/office/drawing/2014/main" xmlns="" id="{87EC73D8-53FB-45BC-9DC5-1E4EC24B5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5769" y="1712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2" y="2991242"/>
            <a:ext cx="8327300" cy="36939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xmlns="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xmlns="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D3F20BC-8679-4F5A-A33D-02506E776912}"/>
              </a:ext>
            </a:extLst>
          </p:cNvPr>
          <p:cNvSpPr txBox="1"/>
          <p:nvPr/>
        </p:nvSpPr>
        <p:spPr>
          <a:xfrm>
            <a:off x="4124153" y="2412415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1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64D6AC-6C43-420E-842F-297F4F3BA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400" y="352843"/>
            <a:ext cx="7230484" cy="218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213452"/>
            <a:ext cx="12192000" cy="3800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171BD-DFF1-4BD6-AB3C-76F39FC1388B}"/>
              </a:ext>
            </a:extLst>
          </p:cNvPr>
          <p:cNvSpPr/>
          <p:nvPr/>
        </p:nvSpPr>
        <p:spPr>
          <a:xfrm>
            <a:off x="5731959" y="4256780"/>
            <a:ext cx="728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A09DEA3-FEF8-4CF3-A45C-A29BFE6E4C47}"/>
              </a:ext>
            </a:extLst>
          </p:cNvPr>
          <p:cNvSpPr/>
          <p:nvPr/>
        </p:nvSpPr>
        <p:spPr>
          <a:xfrm>
            <a:off x="8961980" y="4272636"/>
            <a:ext cx="728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Track 79">
            <a:hlinkClick r:id="" action="ppaction://media"/>
            <a:extLst>
              <a:ext uri="{FF2B5EF4-FFF2-40B4-BE49-F238E27FC236}">
                <a16:creationId xmlns:a16="http://schemas.microsoft.com/office/drawing/2014/main" xmlns="" id="{87EC73D8-53FB-45BC-9DC5-1E4EC24B5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6745" y="1523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74384C-01BD-4869-92CB-49E17AD5E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1159151" y="4933600"/>
            <a:ext cx="994081" cy="1723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5F8FE4-82B2-4DE4-A272-A8994AB7B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7011143" y="4931001"/>
            <a:ext cx="994081" cy="1723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9B7CFD-734C-4910-B1B9-911CDFE89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10131165" y="5020759"/>
            <a:ext cx="994081" cy="1723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3C0A26-45C9-4546-BD20-5E7B30315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3636265" y="5020759"/>
            <a:ext cx="994081" cy="1723712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xmlns="" id="{9A645F58-F9DE-4F38-B10F-C0D73F0E9D00}"/>
              </a:ext>
            </a:extLst>
          </p:cNvPr>
          <p:cNvSpPr txBox="1">
            <a:spLocks/>
          </p:cNvSpPr>
          <p:nvPr/>
        </p:nvSpPr>
        <p:spPr>
          <a:xfrm>
            <a:off x="548427" y="307528"/>
            <a:ext cx="7100880" cy="17906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Let’s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play: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masis MT Pro Black" panose="02040A04050005020304" pitchFamily="18" charset="0"/>
              <a:cs typeface="Leelawadee" panose="020B0502040204020203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masis MT Pro Black" panose="02040A04050005020304" pitchFamily="18" charset="0"/>
                <a:cs typeface="Leelawadee" panose="020B0502040204020203" pitchFamily="34" charset="-34"/>
              </a:rPr>
              <a:t>Who says fast?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xmlns="" id="{7652AC7C-9BFD-45B7-A0F1-5FF7847E5BB9}"/>
              </a:ext>
            </a:extLst>
          </p:cNvPr>
          <p:cNvSpPr/>
          <p:nvPr/>
        </p:nvSpPr>
        <p:spPr>
          <a:xfrm>
            <a:off x="7649307" y="237344"/>
            <a:ext cx="3921369" cy="967154"/>
          </a:xfrm>
          <a:prstGeom prst="wedgeRectCallout">
            <a:avLst>
              <a:gd name="adj1" fmla="val 58540"/>
              <a:gd name="adj2" fmla="val 11522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have a book!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27392"/>
          <a:stretch/>
        </p:blipFill>
        <p:spPr>
          <a:xfrm>
            <a:off x="0" y="2122969"/>
            <a:ext cx="12192000" cy="27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0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le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285FE6EE-D713-4E30-8AAD-DD9DF02E8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31"/>
            <a:ext cx="12192000" cy="6884931"/>
          </a:xfrm>
          <a:prstGeom prst="rect">
            <a:avLst/>
          </a:prstGeom>
        </p:spPr>
      </p:pic>
      <p:pic>
        <p:nvPicPr>
          <p:cNvPr id="1026" name="Picture 2" descr="Tiếng Anh 1 - Global Success - Unit 1 In the school playground - Lesson 1 -  Fun corner | Sách Mềm">
            <a:extLst>
              <a:ext uri="{FF2B5EF4-FFF2-40B4-BE49-F238E27FC236}">
                <a16:creationId xmlns:a16="http://schemas.microsoft.com/office/drawing/2014/main" xmlns="" id="{F4273172-18E0-4C16-BA54-41987BDC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433" y="848355"/>
            <a:ext cx="3963133" cy="25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2B45278D-F930-463F-8FA9-28534FA9C40C}"/>
              </a:ext>
            </a:extLst>
          </p:cNvPr>
          <p:cNvSpPr txBox="1">
            <a:spLocks/>
          </p:cNvSpPr>
          <p:nvPr/>
        </p:nvSpPr>
        <p:spPr>
          <a:xfrm>
            <a:off x="907407" y="1184217"/>
            <a:ext cx="4746857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Game:</a:t>
            </a:r>
          </a:p>
        </p:txBody>
      </p:sp>
    </p:spTree>
    <p:extLst>
      <p:ext uri="{BB962C8B-B14F-4D97-AF65-F5344CB8AC3E}">
        <p14:creationId xmlns:p14="http://schemas.microsoft.com/office/powerpoint/2010/main" val="175525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le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285FE6EE-D713-4E30-8AAD-DD9DF02E8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31"/>
            <a:ext cx="12192000" cy="6884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582CF5-81FD-49C2-9CEE-48A802C27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7956" y="2300353"/>
            <a:ext cx="2387650" cy="1884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B7AD1BA-F92E-4B67-8136-CFCCF27101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38" y="2294905"/>
            <a:ext cx="2336606" cy="1895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4FA730-DD8B-4F1F-845F-D472DA54F0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195" y="2496454"/>
            <a:ext cx="2238750" cy="1492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83EE1BB-92E6-41B7-AF53-7F3C9B09D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274" y="2102051"/>
            <a:ext cx="1927486" cy="19865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xmlns="" id="{B2995CC9-C10A-4787-AE8D-93CC6671251B}"/>
              </a:ext>
            </a:extLst>
          </p:cNvPr>
          <p:cNvSpPr/>
          <p:nvPr/>
        </p:nvSpPr>
        <p:spPr>
          <a:xfrm>
            <a:off x="6858000" y="356782"/>
            <a:ext cx="3921369" cy="967154"/>
          </a:xfrm>
          <a:prstGeom prst="wedgeRectCallout">
            <a:avLst>
              <a:gd name="adj1" fmla="val 63472"/>
              <a:gd name="adj2" fmla="val 8431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have a ruler!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287F04D-DF80-4C50-861F-B01841EDF8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3557100" y="4233955"/>
            <a:ext cx="994081" cy="1723712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xmlns="" id="{42DE75DC-9F0D-48A1-805C-F6EE4E43809E}"/>
              </a:ext>
            </a:extLst>
          </p:cNvPr>
          <p:cNvSpPr/>
          <p:nvPr/>
        </p:nvSpPr>
        <p:spPr>
          <a:xfrm>
            <a:off x="2158075" y="668471"/>
            <a:ext cx="3921369" cy="967154"/>
          </a:xfrm>
          <a:prstGeom prst="wedgeRectCallout">
            <a:avLst>
              <a:gd name="adj1" fmla="val -59398"/>
              <a:gd name="adj2" fmla="val 6795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have a ruler!</a:t>
            </a:r>
          </a:p>
        </p:txBody>
      </p:sp>
    </p:spTree>
    <p:extLst>
      <p:ext uri="{BB962C8B-B14F-4D97-AF65-F5344CB8AC3E}">
        <p14:creationId xmlns:p14="http://schemas.microsoft.com/office/powerpoint/2010/main" val="23705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AD69A5-3173-4034-8595-60ABEF7653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47B77E0B-A49D-46D0-968F-E1FD5FC9F621}"/>
              </a:ext>
            </a:extLst>
          </p:cNvPr>
          <p:cNvSpPr txBox="1">
            <a:spLocks/>
          </p:cNvSpPr>
          <p:nvPr/>
        </p:nvSpPr>
        <p:spPr>
          <a:xfrm>
            <a:off x="315310" y="893575"/>
            <a:ext cx="11445766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Game: Let’s move and say!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ACF34F-AA03-42D0-93DD-770B7340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2096773" y="3563936"/>
            <a:ext cx="7998454" cy="32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E39CD17-EF9A-4307-9654-9870A9AECC75}"/>
              </a:ext>
            </a:extLst>
          </p:cNvPr>
          <p:cNvSpPr/>
          <p:nvPr/>
        </p:nvSpPr>
        <p:spPr>
          <a:xfrm>
            <a:off x="193431" y="105507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26FA56D-F22F-4ABA-9085-2A4954E36F74}"/>
              </a:ext>
            </a:extLst>
          </p:cNvPr>
          <p:cNvSpPr/>
          <p:nvPr/>
        </p:nvSpPr>
        <p:spPr>
          <a:xfrm>
            <a:off x="2051534" y="105507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8457181-92B3-4A8E-A772-7B094C204BE0}"/>
              </a:ext>
            </a:extLst>
          </p:cNvPr>
          <p:cNvSpPr/>
          <p:nvPr/>
        </p:nvSpPr>
        <p:spPr>
          <a:xfrm>
            <a:off x="2051534" y="1793630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Go back 1 space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77C931D-04C3-4FE7-935F-76E2323A70B6}"/>
              </a:ext>
            </a:extLst>
          </p:cNvPr>
          <p:cNvSpPr/>
          <p:nvPr/>
        </p:nvSpPr>
        <p:spPr>
          <a:xfrm>
            <a:off x="2051534" y="3481753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C48A041-3EC6-45CF-B745-F8AC19B73A52}"/>
              </a:ext>
            </a:extLst>
          </p:cNvPr>
          <p:cNvSpPr/>
          <p:nvPr/>
        </p:nvSpPr>
        <p:spPr>
          <a:xfrm>
            <a:off x="2051534" y="5169876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Go forward 1 space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89FB921-86C4-4EEA-B861-795512DF9526}"/>
              </a:ext>
            </a:extLst>
          </p:cNvPr>
          <p:cNvSpPr/>
          <p:nvPr/>
        </p:nvSpPr>
        <p:spPr>
          <a:xfrm>
            <a:off x="3927226" y="5169875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6245A6-28C8-4833-818C-9E5E60153C79}"/>
              </a:ext>
            </a:extLst>
          </p:cNvPr>
          <p:cNvSpPr/>
          <p:nvPr/>
        </p:nvSpPr>
        <p:spPr>
          <a:xfrm>
            <a:off x="5802918" y="5169875"/>
            <a:ext cx="3120870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Back to </a:t>
            </a:r>
          </a:p>
          <a:p>
            <a:r>
              <a:rPr lang="en-US" sz="3600" dirty="0"/>
              <a:t>start!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FD53E83-5BBA-41DB-A0A2-6C9894715ED2}"/>
              </a:ext>
            </a:extLst>
          </p:cNvPr>
          <p:cNvSpPr/>
          <p:nvPr/>
        </p:nvSpPr>
        <p:spPr>
          <a:xfrm>
            <a:off x="6444730" y="3499332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60F2A02-8C29-4867-A797-48390F83C2C9}"/>
              </a:ext>
            </a:extLst>
          </p:cNvPr>
          <p:cNvSpPr/>
          <p:nvPr/>
        </p:nvSpPr>
        <p:spPr>
          <a:xfrm>
            <a:off x="6477000" y="1828793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E7CBC27-796D-4EE8-BAA4-14D21FF18981}"/>
              </a:ext>
            </a:extLst>
          </p:cNvPr>
          <p:cNvSpPr/>
          <p:nvPr/>
        </p:nvSpPr>
        <p:spPr>
          <a:xfrm>
            <a:off x="8346836" y="1802420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Go back 1 space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C1EF9A6-5A02-4418-94A1-34AD57E3CD5E}"/>
              </a:ext>
            </a:extLst>
          </p:cNvPr>
          <p:cNvSpPr/>
          <p:nvPr/>
        </p:nvSpPr>
        <p:spPr>
          <a:xfrm>
            <a:off x="10240118" y="2584937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227025D-8981-41A3-8222-0CC691DFB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1" y="164923"/>
            <a:ext cx="1463783" cy="14637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A608D90-0CEF-4CDC-B693-94D5773F0C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697">
            <a:off x="2139297" y="364472"/>
            <a:ext cx="1833115" cy="1590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CDE4E37-238B-45F6-97BD-A7A2044CFF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1941260" y="3441004"/>
            <a:ext cx="1976365" cy="16992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41C99B8-2423-4857-9A29-D457E44F1C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25482" r="6767" b="24615"/>
          <a:stretch/>
        </p:blipFill>
        <p:spPr>
          <a:xfrm>
            <a:off x="3950230" y="5647862"/>
            <a:ext cx="1646967" cy="7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E6E8345-A3B9-477B-995C-17781357EF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6297554" y="1712960"/>
            <a:ext cx="2052815" cy="19206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D80A64D-EA88-40E1-B692-F3F615271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788" y="2668334"/>
            <a:ext cx="4391121" cy="15213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BB37E54-BCDF-40D7-9F71-07528B73A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192" y="5280710"/>
            <a:ext cx="1312969" cy="13425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8C06EAE-769F-4FE2-A825-EF6E278118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67" y="3665855"/>
            <a:ext cx="1857395" cy="1238263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xmlns="" id="{6C963604-24A0-4459-B57F-850F06A5C5B3}"/>
              </a:ext>
            </a:extLst>
          </p:cNvPr>
          <p:cNvSpPr/>
          <p:nvPr/>
        </p:nvSpPr>
        <p:spPr>
          <a:xfrm>
            <a:off x="375201" y="1775329"/>
            <a:ext cx="888372" cy="568103"/>
          </a:xfrm>
          <a:prstGeom prst="rightArrow">
            <a:avLst/>
          </a:prstGeom>
          <a:gradFill flip="none" rotWithShape="1">
            <a:gsLst>
              <a:gs pos="0">
                <a:srgbClr val="339933">
                  <a:shade val="30000"/>
                  <a:satMod val="115000"/>
                </a:srgbClr>
              </a:gs>
              <a:gs pos="50000">
                <a:srgbClr val="339933">
                  <a:shade val="67500"/>
                  <a:satMod val="115000"/>
                </a:srgbClr>
              </a:gs>
              <a:gs pos="100000">
                <a:srgbClr val="339933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xmlns="" id="{CB669BB4-868E-4D9E-BE2C-8657F5174F4D}"/>
              </a:ext>
            </a:extLst>
          </p:cNvPr>
          <p:cNvSpPr/>
          <p:nvPr/>
        </p:nvSpPr>
        <p:spPr>
          <a:xfrm>
            <a:off x="5918278" y="249914"/>
            <a:ext cx="3921369" cy="938847"/>
          </a:xfrm>
          <a:prstGeom prst="wedgeRectCallout">
            <a:avLst>
              <a:gd name="adj1" fmla="val -45945"/>
              <a:gd name="adj2" fmla="val 8539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/>
              <a:t>I have a pencil!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4365CA0-FBD7-45FF-B1D6-C0C3E65B6788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10048695" y="1289695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31" name="Freeform: Shape 212">
              <a:extLst>
                <a:ext uri="{FF2B5EF4-FFF2-40B4-BE49-F238E27FC236}">
                  <a16:creationId xmlns:a16="http://schemas.microsoft.com/office/drawing/2014/main" xmlns="" id="{0B41EBB5-7D45-4FDA-A8F6-958C8C068F3D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8D8BB434-7573-4D7C-9427-D06C40001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4507026-CA31-4EB4-9EAD-E9E9A0A7D1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2" descr="Burbuja vector png » PNG Image">
            <a:extLst>
              <a:ext uri="{FF2B5EF4-FFF2-40B4-BE49-F238E27FC236}">
                <a16:creationId xmlns:a16="http://schemas.microsoft.com/office/drawing/2014/main" xmlns="" id="{CFC876D8-03E2-4405-9845-3D4BF578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40" y="105922"/>
            <a:ext cx="1865376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1 Picture 102">
            <a:extLst>
              <a:ext uri="{FF2B5EF4-FFF2-40B4-BE49-F238E27FC236}">
                <a16:creationId xmlns:a16="http://schemas.microsoft.com/office/drawing/2014/main" xmlns="" id="{BE74CA72-F461-4284-9D64-7F39DBE30D0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652" r="8720" b="16294"/>
          <a:stretch/>
        </p:blipFill>
        <p:spPr>
          <a:xfrm>
            <a:off x="10529920" y="527134"/>
            <a:ext cx="915760" cy="9952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2 Picture 101">
            <a:extLst>
              <a:ext uri="{FF2B5EF4-FFF2-40B4-BE49-F238E27FC236}">
                <a16:creationId xmlns:a16="http://schemas.microsoft.com/office/drawing/2014/main" xmlns="" id="{A0DB0570-7330-4455-9761-8D4D539D365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41" r="12603" b="11115"/>
          <a:stretch/>
        </p:blipFill>
        <p:spPr>
          <a:xfrm>
            <a:off x="10535819" y="480669"/>
            <a:ext cx="903960" cy="10881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9" name="3 Picture 99">
            <a:extLst>
              <a:ext uri="{FF2B5EF4-FFF2-40B4-BE49-F238E27FC236}">
                <a16:creationId xmlns:a16="http://schemas.microsoft.com/office/drawing/2014/main" xmlns="" id="{A469733D-6D9C-41A2-9928-588A4E592C0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80" t="4540" r="13667" b="15311"/>
          <a:stretch/>
        </p:blipFill>
        <p:spPr>
          <a:xfrm>
            <a:off x="10520212" y="545802"/>
            <a:ext cx="935174" cy="9579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" name="4 Picture 98">
            <a:extLst>
              <a:ext uri="{FF2B5EF4-FFF2-40B4-BE49-F238E27FC236}">
                <a16:creationId xmlns:a16="http://schemas.microsoft.com/office/drawing/2014/main" xmlns="" id="{E15B8426-89FC-4B13-A689-4D318C9314B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41" b="89756" l="9814" r="89920">
                        <a14:foregroundMark x1="11406" y1="29024" x2="10875" y2="37317"/>
                        <a14:foregroundMark x1="14589" y1="22927" x2="45358" y2="6585"/>
                        <a14:foregroundMark x1="45358" y1="6585" x2="46154" y2="6829"/>
                        <a14:foregroundMark x1="15119" y1="22439" x2="12732" y2="25854"/>
                        <a14:foregroundMark x1="12202" y1="25366" x2="12202" y2="26829"/>
                        <a14:backgroundMark x1="11141" y1="24878" x2="9549" y2="2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79" t="4962" r="11260" b="14888"/>
          <a:stretch/>
        </p:blipFill>
        <p:spPr>
          <a:xfrm>
            <a:off x="10520210" y="555722"/>
            <a:ext cx="935177" cy="9380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2" name="5 Picture 103">
            <a:extLst>
              <a:ext uri="{FF2B5EF4-FFF2-40B4-BE49-F238E27FC236}">
                <a16:creationId xmlns:a16="http://schemas.microsoft.com/office/drawing/2014/main" xmlns="" id="{417E0125-74C9-4AFB-953E-2233F191434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40" r="13692" b="15063"/>
          <a:stretch/>
        </p:blipFill>
        <p:spPr>
          <a:xfrm>
            <a:off x="10521438" y="527135"/>
            <a:ext cx="932722" cy="9952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3" name="6 Picture 100">
            <a:extLst>
              <a:ext uri="{FF2B5EF4-FFF2-40B4-BE49-F238E27FC236}">
                <a16:creationId xmlns:a16="http://schemas.microsoft.com/office/drawing/2014/main" xmlns="" id="{F7400B0A-28B1-4303-AAC4-D4ED78B95462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92" r="17368" b="13490"/>
          <a:stretch/>
        </p:blipFill>
        <p:spPr>
          <a:xfrm>
            <a:off x="10521438" y="511984"/>
            <a:ext cx="932722" cy="10255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4" name="back dice spinner 1 Picture 97">
            <a:extLst>
              <a:ext uri="{FF2B5EF4-FFF2-40B4-BE49-F238E27FC236}">
                <a16:creationId xmlns:a16="http://schemas.microsoft.com/office/drawing/2014/main" xmlns="" id="{D6E46CE9-863E-476C-BCC5-E12454DC626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00" r="9519" b="12627"/>
          <a:stretch/>
        </p:blipFill>
        <p:spPr>
          <a:xfrm>
            <a:off x="10532360" y="520039"/>
            <a:ext cx="910880" cy="100945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5A13B934-6202-4D4D-AE4B-D4C31760FC92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10589589" y="56777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46" name="Freeform: Shape 204">
              <a:extLst>
                <a:ext uri="{FF2B5EF4-FFF2-40B4-BE49-F238E27FC236}">
                  <a16:creationId xmlns:a16="http://schemas.microsoft.com/office/drawing/2014/main" xmlns="" id="{34EE1AAC-6EE1-4972-BAB9-36A44E0F300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8E5E6A05-D53F-48AF-B860-13D92AE679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EEBCB465-CF0C-4C4E-8898-9F7ADAC99D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D0F92006-8277-4E66-A135-5FFF52E1C43E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10589589" y="56777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0" name="Freeform: Shape 208">
              <a:extLst>
                <a:ext uri="{FF2B5EF4-FFF2-40B4-BE49-F238E27FC236}">
                  <a16:creationId xmlns:a16="http://schemas.microsoft.com/office/drawing/2014/main" xmlns="" id="{F27177F8-9951-46B1-BC52-07B8D1DD55F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4D35EA47-EC92-4537-82CA-DCE86C848F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E9CCEE4F-7625-434B-BA22-FCF4DD9B27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596B89F-FD0E-4D61-AB1F-129A0A0F1790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10589589" y="56777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4" name="Freeform: Shape 212">
              <a:extLst>
                <a:ext uri="{FF2B5EF4-FFF2-40B4-BE49-F238E27FC236}">
                  <a16:creationId xmlns:a16="http://schemas.microsoft.com/office/drawing/2014/main" xmlns="" id="{BE4F7D90-E7C6-4790-871F-54CC83A0047C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417490E4-8C93-478C-ADEE-B55A2D3358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C3F2147B-CDBF-4D0C-94AE-43102BDE37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A4ED8B9-2DFC-4774-A998-C85D984B119C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10589589" y="56777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8" name="Freeform: Shape 216">
              <a:extLst>
                <a:ext uri="{FF2B5EF4-FFF2-40B4-BE49-F238E27FC236}">
                  <a16:creationId xmlns:a16="http://schemas.microsoft.com/office/drawing/2014/main" xmlns="" id="{E0E00F60-9E87-4D49-83B3-7AB6903F4AE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E374CA4E-2E85-46A6-85FD-8D3AF24AB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C976BF3A-823A-42B9-BFC1-922B5FFE96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66516FA7-E97C-4866-86E8-741DF98DF80B}"/>
              </a:ext>
            </a:extLst>
          </p:cNvPr>
          <p:cNvGrpSpPr>
            <a:grpSpLocks noChangeAspect="1"/>
          </p:cNvGrpSpPr>
          <p:nvPr/>
        </p:nvGrpSpPr>
        <p:grpSpPr>
          <a:xfrm>
            <a:off x="10550400" y="58736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2" name="Freeform: Shape 220">
              <a:extLst>
                <a:ext uri="{FF2B5EF4-FFF2-40B4-BE49-F238E27FC236}">
                  <a16:creationId xmlns:a16="http://schemas.microsoft.com/office/drawing/2014/main" xmlns="" id="{B24D685B-287E-4DC9-B51A-1710D2CC230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108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AA8BE425-70AC-467A-8A94-11E85E808E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4C04E8EE-3436-4EAF-ABB3-8F94F6145B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D5FEEE84-4753-45CF-BFA5-0C9618CD68F1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0550400" y="58736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6" name="Freeform: Shape 224">
              <a:extLst>
                <a:ext uri="{FF2B5EF4-FFF2-40B4-BE49-F238E27FC236}">
                  <a16:creationId xmlns:a16="http://schemas.microsoft.com/office/drawing/2014/main" xmlns="" id="{3E8E1486-1D97-41D9-86A2-E001B14FE12A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8AC54EF0-F3F7-4666-8E9C-86CB996A01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EF2BB0EC-86C4-49B9-AF8E-F28012A3B5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Applause Sound Effect.wav" descr="Applause Sound Effect.wav">
            <a:hlinkClick r:id="" action="ppaction://media"/>
            <a:extLst>
              <a:ext uri="{FF2B5EF4-FFF2-40B4-BE49-F238E27FC236}">
                <a16:creationId xmlns:a16="http://schemas.microsoft.com/office/drawing/2014/main" xmlns="" id="{F5F8C29F-809B-4FCF-ACF0-1874A6A1A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494" y="-2889815"/>
            <a:ext cx="97536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921" y="134917"/>
            <a:ext cx="1196215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2200" smtClean="0">
                <a:solidFill>
                  <a:srgbClr val="00CC66"/>
                </a:solidFill>
                <a:latin typeface="Times New Roman" pitchFamily="18" charset="0"/>
                <a:cs typeface="Times New Roman" pitchFamily="18" charset="0"/>
              </a:rPr>
              <a:t>                               By </a:t>
            </a:r>
            <a:r>
              <a:rPr lang="en-US" sz="2200">
                <a:solidFill>
                  <a:srgbClr val="00CC66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pPr lvl="0"/>
            <a:r>
              <a:rPr lang="en-US" sz="2200">
                <a:latin typeface="Times New Roman" pitchFamily="18" charset="0"/>
                <a:cs typeface="Times New Roman" pitchFamily="18" charset="0"/>
              </a:rPr>
              <a:t>use the words </a:t>
            </a:r>
            <a:r>
              <a:rPr lang="en-US" sz="22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blue, brown, red, yellow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related to the topic </a:t>
            </a:r>
            <a:r>
              <a:rPr lang="en-US" sz="2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“colours”;</a:t>
            </a: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sz="22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What colour is it? – It’s _______</a:t>
            </a:r>
            <a:r>
              <a:rPr lang="en-US" sz="2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to ask and answer questions about colours of school things;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to and demonstrate understanding of simple exchanges related to the topic </a:t>
            </a:r>
            <a:r>
              <a:rPr lang="en-US" sz="2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Colours</a:t>
            </a:r>
            <a:r>
              <a:rPr lang="en-US" sz="22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Read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and write about the colours of school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things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to and demonstrate understanding of simple exchanges related to the topic </a:t>
            </a:r>
            <a:r>
              <a:rPr lang="en-US" sz="2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Colours</a:t>
            </a:r>
            <a:r>
              <a:rPr lang="en-US" sz="22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Core competencies.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Teamwork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, motivation, communication, planning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organization</a:t>
            </a:r>
          </a:p>
          <a:p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competencies.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: look, listen and repeat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Thinking: listen, point and say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Communication: let’s talk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and collaboration: work in pairs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groups</a:t>
            </a:r>
          </a:p>
          <a:p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Attributes.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: complete learning tasks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: tell the truth about feelings and emotions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Leadership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: collaborate with teachers to enhance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language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skills</a:t>
            </a:r>
            <a:endParaRPr lang="en-US" sz="22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94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CFE9B5-C6C2-4F56-A6F4-7A53B1155B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xmlns="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4648089" y="890616"/>
            <a:ext cx="7543911" cy="1300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xmlns="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xmlns="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xmlns="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87" end="21855.3437"/>
                </p14:media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07657" y="466977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1351" y="2079851"/>
            <a:ext cx="3052924" cy="260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8099" y="2101130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0025" y="2145764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24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xmlns="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9" end="16736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48269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7098" y="2107785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6976" y="2145764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220" y="2058358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46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xmlns="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83" end="10720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24053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516" y="2102061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3264" y="2102061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3013" y="2145763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1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DB5D83-A65B-40BF-94D1-1CE540661E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xmlns="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08" end="6585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67090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0215" y="2102061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3264" y="2102061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3232" y="2121050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392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xmlns="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xmlns="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87" end="21855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70608" y="42756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3013" y="2101246"/>
            <a:ext cx="3054463" cy="25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9637" y="2101246"/>
            <a:ext cx="3054463" cy="25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1885" y="2101245"/>
            <a:ext cx="3052924" cy="25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0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571</TotalTime>
  <Words>513</Words>
  <Application>Microsoft Office PowerPoint</Application>
  <PresentationFormat>Custom</PresentationFormat>
  <Paragraphs>72</Paragraphs>
  <Slides>25</Slides>
  <Notes>10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53</cp:revision>
  <dcterms:created xsi:type="dcterms:W3CDTF">2022-02-27T05:20:23Z</dcterms:created>
  <dcterms:modified xsi:type="dcterms:W3CDTF">2024-11-29T09:04:28Z</dcterms:modified>
</cp:coreProperties>
</file>